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8" r:id="rId2"/>
    <p:sldId id="287" r:id="rId3"/>
    <p:sldId id="288" r:id="rId4"/>
    <p:sldId id="289" r:id="rId5"/>
    <p:sldId id="290" r:id="rId6"/>
    <p:sldId id="291" r:id="rId7"/>
    <p:sldId id="29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84" autoAdjust="0"/>
  </p:normalViewPr>
  <p:slideViewPr>
    <p:cSldViewPr snapToGrid="0" snapToObjects="1" showGuides="1">
      <p:cViewPr varScale="1">
        <p:scale>
          <a:sx n="91" d="100"/>
          <a:sy n="91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288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E1CA1-5A7D-FB4F-BD60-32221732853A}" type="datetimeFigureOut">
              <a:rPr lang="hu-HU" smtClean="0"/>
              <a:t>2021.04.28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543EC-C3A9-1449-A846-01819FF42C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84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C13A-103F-C249-BDC8-8EC46AFB9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2" y="4857135"/>
            <a:ext cx="10696831" cy="789521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72FB3-15AF-F14F-8AE9-0070D48117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174658"/>
            <a:ext cx="9144000" cy="68334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19E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 – Lorem Ipsum</a:t>
            </a:r>
            <a:endParaRPr lang="hu-H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273AB0-C55E-644C-804D-CCF048F55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570923"/>
            <a:ext cx="10453687" cy="52863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19EE3"/>
                </a:solidFill>
              </a:defRPr>
            </a:lvl1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95A4D7C-8F79-BD4F-AD78-9EEBFA463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8DE5B55-226C-BA4C-9EA0-38AE0E391B5C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0"/>
            <a:ext cx="3085992" cy="2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2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5505FA-342A-D748-9973-4A2A4DAD3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0400" y="2246400"/>
            <a:ext cx="12090400" cy="1498600"/>
          </a:xfrm>
          <a:prstGeom prst="rect">
            <a:avLst/>
          </a:prstGeom>
        </p:spPr>
      </p:pic>
      <p:sp>
        <p:nvSpPr>
          <p:cNvPr id="3" name="Szöveg helye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800" y="2437200"/>
            <a:ext cx="4845600" cy="1152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750" b="1" i="0" kern="12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527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5505FA-342A-D748-9973-4A2A4DAD3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0400" y="1490400"/>
            <a:ext cx="12090400" cy="1498600"/>
          </a:xfrm>
          <a:prstGeom prst="rect">
            <a:avLst/>
          </a:prstGeom>
        </p:spPr>
      </p:pic>
      <p:sp>
        <p:nvSpPr>
          <p:cNvPr id="3" name="Szöveg helye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800" y="1681200"/>
            <a:ext cx="4845600" cy="1152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750" b="1" i="0" kern="12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257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5505FA-342A-D748-9973-4A2A4DAD3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0400" y="3902400"/>
            <a:ext cx="12090400" cy="1498600"/>
          </a:xfrm>
          <a:prstGeom prst="rect">
            <a:avLst/>
          </a:prstGeom>
        </p:spPr>
      </p:pic>
      <p:sp>
        <p:nvSpPr>
          <p:cNvPr id="3" name="Szöveg helye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800" y="4089600"/>
            <a:ext cx="4845600" cy="1152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750" b="1" i="0" kern="12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606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75505FA-342A-D748-9973-4A2A4DAD3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0400" y="2523150"/>
            <a:ext cx="12090400" cy="1498600"/>
          </a:xfrm>
          <a:prstGeom prst="rect">
            <a:avLst/>
          </a:prstGeom>
        </p:spPr>
      </p:pic>
      <p:sp>
        <p:nvSpPr>
          <p:cNvPr id="7" name="Szöveg helye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800" y="2714400"/>
            <a:ext cx="4845600" cy="1152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750" b="1" i="0" kern="12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807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BE8B3AC-42E8-8E4B-AF33-00ECC6F50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A054EF-7323-104F-ABF6-595518627B20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26" y="0"/>
            <a:ext cx="1368349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66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E5E44-3992-254D-B6D6-70BEEC12A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2D91448-4083-0C4A-AE47-C8958E55B05F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26" y="0"/>
            <a:ext cx="1368349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4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A255-1D9C-E343-8EFE-2DD86B6A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069C378-D85A-2D47-929F-7580F24BB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04DD4E9-F7DB-C145-AFE0-29413A898F50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26" y="0"/>
            <a:ext cx="1368349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70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EAB7FA6-9D33-874D-AD3D-8D5764A96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3089613-B712-8C43-B8F1-D4532CC1DBDF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26" y="0"/>
            <a:ext cx="1368349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4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093FF-78D7-4745-A601-B2DB99F2A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070001-1197-5B4B-8FE6-D0AB5B04A4D3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26" y="0"/>
            <a:ext cx="1368349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ABFE7-526E-6B41-931D-13F7005AF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A5FFED-1487-FF4F-A65A-58C31666DB4D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26" y="0"/>
            <a:ext cx="1368349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1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C13A-103F-C249-BDC8-8EC46AFB9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2" y="4857135"/>
            <a:ext cx="10696831" cy="789521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72FB3-15AF-F14F-8AE9-0070D48117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174658"/>
            <a:ext cx="9144000" cy="68334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19E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 – Lorem Ipsum</a:t>
            </a:r>
            <a:endParaRPr lang="hu-H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273AB0-C55E-644C-804D-CCF048F55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570923"/>
            <a:ext cx="10453687" cy="52863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19EE3"/>
                </a:solidFill>
              </a:defRPr>
            </a:lvl1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0352327-1F8C-D248-95F4-68008E547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8DE5B55-226C-BA4C-9EA0-38AE0E391B5C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0"/>
            <a:ext cx="3085992" cy="2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13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570C3-9CC5-6F43-96D4-DF9C5717C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A01C98-FB1C-B54B-9078-F447496B67B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4908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097468E-F358-E54C-A23E-FC1C00871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A69602E-8713-704E-8524-E6E5D3869F5B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26" y="0"/>
            <a:ext cx="1368349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0224-633A-C34E-A55F-23D36582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6FEC-21E6-FC48-B30F-15A843F2B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D4034-CE23-CC44-AB78-98229426C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7FD504-ADC4-DF45-BF4D-51D23369A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FEC7BCD-D83E-4647-9DAD-6EBB3B67B79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26" y="0"/>
            <a:ext cx="1368349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37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0050" indent="-4000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23509-B896-584A-8C19-7B5CF8131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BAFCCA4-B2D7-824A-BAE5-1A15A542AB5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1812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0050" indent="-4000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C5BA7-2A76-034A-8906-85E3898BA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FD8DA6F-7431-114A-A440-5007F4F11AA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7412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0050" indent="-4000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9CBA5-7CBF-5647-A517-87027727E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DE6B941-365A-FC42-A525-3B54034416F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8855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0050" indent="-4000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DFA85-12B0-7F47-A883-E79C58989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8FC4C5-A033-7149-B2F0-A09BE557C79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0821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0050" indent="-4000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7C684-D961-D947-9AA7-5A80B73B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63CF2C1-34DC-1045-AC9B-6E04DCF6608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3248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0050" indent="-4000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1A533-4DCB-6947-BD85-3A633D093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AECA4B7-8AD9-B34C-A213-FA5BDBDC59E5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56" y="0"/>
            <a:ext cx="1368349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51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0050" indent="-4000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25D99-FB7A-7D45-A059-65C3D02D9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A211900-1B5B-CF48-83D0-90942CA02C6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56" y="0"/>
            <a:ext cx="1368349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5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C13A-103F-C249-BDC8-8EC46AFB9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2" y="4857135"/>
            <a:ext cx="10696831" cy="789521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72FB3-15AF-F14F-8AE9-0070D48117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174658"/>
            <a:ext cx="9144000" cy="68334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19E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 – Lorem Ipsum</a:t>
            </a:r>
            <a:endParaRPr lang="hu-H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273AB0-C55E-644C-804D-CCF048F55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570923"/>
            <a:ext cx="10453687" cy="52863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19EE3"/>
                </a:solidFill>
              </a:defRPr>
            </a:lvl1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BA39924-3438-7741-9F74-059D7595A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8DE5B55-226C-BA4C-9EA0-38AE0E391B5C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0"/>
            <a:ext cx="3085992" cy="2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25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0050" indent="-4000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88854-841D-D241-920E-E21695571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42BAFA5-A396-0749-85AE-38AA2472B1B1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56" y="0"/>
            <a:ext cx="1368349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12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0050" indent="-4000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C7EE8-BDED-0D47-894F-4A3355C9B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A49A6CD-175A-B54E-B9A5-670898878C0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6900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0EA-9248-EB47-A9F3-185A34A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DCF1-550E-014F-BF1B-01B3BD46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0050" indent="-4000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833CC-F087-1D49-9877-F1EC95AF7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A534046-FA98-6547-A81D-BD72A99A1A1F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56" y="0"/>
            <a:ext cx="1368349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C13A-103F-C249-BDC8-8EC46AFB9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2" y="4857135"/>
            <a:ext cx="10696831" cy="789521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72FB3-15AF-F14F-8AE9-0070D48117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174658"/>
            <a:ext cx="9144000" cy="68334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19E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 – Lorem Ipsum</a:t>
            </a:r>
            <a:endParaRPr lang="hu-H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273AB0-C55E-644C-804D-CCF048F55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570923"/>
            <a:ext cx="10453687" cy="52863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19EE3"/>
                </a:solidFill>
              </a:defRPr>
            </a:lvl1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F395DA1-3496-2642-B640-D6F1AFF44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8DE5B55-226C-BA4C-9EA0-38AE0E391B5C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0"/>
            <a:ext cx="3085992" cy="2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C13A-103F-C249-BDC8-8EC46AFB9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2" y="4857135"/>
            <a:ext cx="10696831" cy="789521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72FB3-15AF-F14F-8AE9-0070D48117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174658"/>
            <a:ext cx="9144000" cy="68334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19E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 – Lorem Ipsum</a:t>
            </a:r>
            <a:endParaRPr lang="hu-H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273AB0-C55E-644C-804D-CCF048F55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570923"/>
            <a:ext cx="10453687" cy="52863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19EE3"/>
                </a:solidFill>
              </a:defRPr>
            </a:lvl1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1C704A7-7594-974C-ACEF-28317196D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8DE5B55-226C-BA4C-9EA0-38AE0E391B5C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0"/>
            <a:ext cx="3085992" cy="2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0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C13A-103F-C249-BDC8-8EC46AFB9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2" y="4857135"/>
            <a:ext cx="10696831" cy="789521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72FB3-15AF-F14F-8AE9-0070D48117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174658"/>
            <a:ext cx="9144000" cy="68334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19E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 – Lorem Ipsum</a:t>
            </a:r>
            <a:endParaRPr lang="hu-H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273AB0-C55E-644C-804D-CCF048F55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570923"/>
            <a:ext cx="10453687" cy="52863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19EE3"/>
                </a:solidFill>
              </a:defRPr>
            </a:lvl1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53D2E11-96DF-9844-93AE-B2C392F23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8DE5B55-226C-BA4C-9EA0-38AE0E391B5C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0"/>
            <a:ext cx="3085992" cy="2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3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5505FA-342A-D748-9973-4A2A4DAD3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0400" y="1490400"/>
            <a:ext cx="12090400" cy="1498600"/>
          </a:xfrm>
          <a:prstGeom prst="rect">
            <a:avLst/>
          </a:prstGeom>
        </p:spPr>
      </p:pic>
      <p:sp>
        <p:nvSpPr>
          <p:cNvPr id="3" name="Szöveg helye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800" y="1681200"/>
            <a:ext cx="4845600" cy="1152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750" b="1" i="0" kern="12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508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5505FA-342A-D748-9973-4A2A4DAD3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0400" y="547200"/>
            <a:ext cx="12090400" cy="1498600"/>
          </a:xfrm>
          <a:prstGeom prst="rect">
            <a:avLst/>
          </a:prstGeom>
        </p:spPr>
      </p:pic>
      <p:sp>
        <p:nvSpPr>
          <p:cNvPr id="3" name="Szöveg helye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800" y="738000"/>
            <a:ext cx="4845600" cy="1152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750" b="1" i="0" kern="12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783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5505FA-342A-D748-9973-4A2A4DAD3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0400" y="2383200"/>
            <a:ext cx="12090400" cy="1498600"/>
          </a:xfrm>
          <a:prstGeom prst="rect">
            <a:avLst/>
          </a:prstGeom>
        </p:spPr>
      </p:pic>
      <p:sp>
        <p:nvSpPr>
          <p:cNvPr id="3" name="Szöveg helye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800" y="2574000"/>
            <a:ext cx="4845600" cy="1152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750" b="1" i="0" kern="12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043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F6F50-E434-A449-A248-4B6D6C96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3" y="355294"/>
            <a:ext cx="9790471" cy="519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A7DBD-CD2C-CA4E-9262-F2E67D8B0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922" y="1343844"/>
            <a:ext cx="11491451" cy="519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C83A8-F957-E842-85CE-57199C9E7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8DE5B55-226C-BA4C-9EA0-38AE0E391B5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MSIPCMContentMarking" descr="{&quot;HashCode&quot;:1047290088,&quot;Placement&quot;:&quot;Header&quot;,&quot;Top&quot;:0.0,&quot;Left&quot;:444.2841,&quot;SlideWidth&quot;:960,&quot;SlideHeight&quot;:540}"/>
          <p:cNvSpPr txBox="1"/>
          <p:nvPr userDrawn="1"/>
        </p:nvSpPr>
        <p:spPr>
          <a:xfrm>
            <a:off x="5642408" y="0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hu-HU" sz="1000" smtClean="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  <a:endParaRPr lang="hu-HU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4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51" r:id="rId7"/>
    <p:sldLayoutId id="2147483678" r:id="rId8"/>
    <p:sldLayoutId id="2147483679" r:id="rId9"/>
    <p:sldLayoutId id="2147483680" r:id="rId10"/>
    <p:sldLayoutId id="2147483681" r:id="rId11"/>
    <p:sldLayoutId id="2147483686" r:id="rId12"/>
    <p:sldLayoutId id="2147483687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66" r:id="rId28"/>
    <p:sldLayoutId id="2147483667" r:id="rId29"/>
    <p:sldLayoutId id="2147483668" r:id="rId30"/>
    <p:sldLayoutId id="2147483669" r:id="rId31"/>
    <p:sldLayoutId id="2147483670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50" b="1" i="0" kern="1200">
          <a:solidFill>
            <a:srgbClr val="019EE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00050" indent="-4000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4"/>
        </a:buBlip>
        <a:tabLst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5"/>
        </a:buBlip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EE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6"/>
        </a:buBlip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958975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19EE3"/>
        </a:buClr>
        <a:buFontTx/>
        <a:buNone/>
        <a:tabLst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34962" y="4857135"/>
            <a:ext cx="11315755" cy="789521"/>
          </a:xfrm>
        </p:spPr>
        <p:txBody>
          <a:bodyPr/>
          <a:lstStyle/>
          <a:p>
            <a:r>
              <a:rPr lang="en-US" dirty="0" smtClean="0"/>
              <a:t>K&amp;H </a:t>
            </a:r>
            <a:r>
              <a:rPr lang="hu-HU" dirty="0" smtClean="0"/>
              <a:t>Örökítési tudnivalók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2021. </a:t>
            </a:r>
            <a:r>
              <a:rPr lang="hu-HU" dirty="0" smtClean="0"/>
              <a:t>április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8DE5B55-226C-BA4C-9EA0-38AE0E391B5C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54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5C0B-0E2F-2E41-8B64-F35753E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2" y="530476"/>
            <a:ext cx="9790471" cy="519778"/>
          </a:xfrm>
        </p:spPr>
        <p:txBody>
          <a:bodyPr/>
          <a:lstStyle/>
          <a:p>
            <a:pPr lvl="0"/>
            <a:r>
              <a:rPr lang="hu-HU" dirty="0"/>
              <a:t>Milyen dokumentumok </a:t>
            </a:r>
            <a:r>
              <a:rPr lang="hu-HU" dirty="0" smtClean="0"/>
              <a:t>szükségesek az örökítéshez?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EA839-D15B-8143-B7B5-02B59CA3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22" y="1700098"/>
            <a:ext cx="11491451" cy="465625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19EE3"/>
                </a:solidFill>
              </a:rPr>
              <a:t>Alkusz – </a:t>
            </a:r>
            <a:r>
              <a:rPr lang="hu-HU" dirty="0">
                <a:solidFill>
                  <a:srgbClr val="019EE3"/>
                </a:solidFill>
              </a:rPr>
              <a:t>Alkusz: </a:t>
            </a:r>
            <a:endParaRPr lang="hu-HU" dirty="0">
              <a:solidFill>
                <a:srgbClr val="019EE3"/>
              </a:solidFill>
            </a:endParaRPr>
          </a:p>
          <a:p>
            <a:pPr lvl="1"/>
            <a:r>
              <a:rPr lang="en-US" dirty="0" err="1">
                <a:solidFill>
                  <a:srgbClr val="019EE3"/>
                </a:solidFill>
              </a:rPr>
              <a:t>Alkuszi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megbízási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szerződés</a:t>
            </a:r>
            <a:r>
              <a:rPr lang="en-US" dirty="0">
                <a:solidFill>
                  <a:srgbClr val="019EE3"/>
                </a:solidFill>
              </a:rPr>
              <a:t> </a:t>
            </a:r>
          </a:p>
          <a:p>
            <a:pPr lvl="1"/>
            <a:r>
              <a:rPr lang="hu-HU" dirty="0" smtClean="0">
                <a:solidFill>
                  <a:srgbClr val="019EE3"/>
                </a:solidFill>
              </a:rPr>
              <a:t>A korábbi </a:t>
            </a:r>
            <a:r>
              <a:rPr lang="en-US" dirty="0" err="1" smtClean="0">
                <a:solidFill>
                  <a:srgbClr val="019EE3"/>
                </a:solidFill>
              </a:rPr>
              <a:t>alkuszi</a:t>
            </a:r>
            <a:r>
              <a:rPr lang="en-US" dirty="0" smtClean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megbízási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szerződés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visszavonásáról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szóló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dokumentum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 smtClean="0">
                <a:solidFill>
                  <a:srgbClr val="019EE3"/>
                </a:solidFill>
              </a:rPr>
              <a:t>másolat</a:t>
            </a:r>
            <a:r>
              <a:rPr lang="hu-HU" dirty="0" smtClean="0">
                <a:solidFill>
                  <a:srgbClr val="019EE3"/>
                </a:solidFill>
              </a:rPr>
              <a:t>a</a:t>
            </a:r>
            <a:r>
              <a:rPr lang="en-US" dirty="0" smtClean="0">
                <a:solidFill>
                  <a:srgbClr val="019EE3"/>
                </a:solidFill>
              </a:rPr>
              <a:t> </a:t>
            </a:r>
            <a:endParaRPr lang="hu-HU" dirty="0" smtClean="0">
              <a:solidFill>
                <a:srgbClr val="019EE3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19EE3"/>
                </a:solidFill>
              </a:rPr>
              <a:t>	</a:t>
            </a:r>
          </a:p>
          <a:p>
            <a:r>
              <a:rPr lang="hu-HU" dirty="0" smtClean="0">
                <a:solidFill>
                  <a:srgbClr val="019EE3"/>
                </a:solidFill>
              </a:rPr>
              <a:t>Más </a:t>
            </a:r>
            <a:r>
              <a:rPr lang="hu-HU" dirty="0">
                <a:solidFill>
                  <a:srgbClr val="019EE3"/>
                </a:solidFill>
              </a:rPr>
              <a:t>közvetítő – Alkusz</a:t>
            </a:r>
          </a:p>
          <a:p>
            <a:pPr lvl="1"/>
            <a:r>
              <a:rPr lang="en-US" dirty="0" err="1">
                <a:solidFill>
                  <a:srgbClr val="019EE3"/>
                </a:solidFill>
              </a:rPr>
              <a:t>Alkuszi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megbízási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 smtClean="0">
                <a:solidFill>
                  <a:srgbClr val="019EE3"/>
                </a:solidFill>
              </a:rPr>
              <a:t>szerződés</a:t>
            </a:r>
            <a:endParaRPr lang="hu-HU" dirty="0" smtClean="0">
              <a:solidFill>
                <a:srgbClr val="019EE3"/>
              </a:solidFill>
            </a:endParaRPr>
          </a:p>
          <a:p>
            <a:pPr lvl="1"/>
            <a:r>
              <a:rPr lang="hu-HU" dirty="0" smtClean="0">
                <a:solidFill>
                  <a:srgbClr val="019EE3"/>
                </a:solidFill>
              </a:rPr>
              <a:t>A </a:t>
            </a:r>
            <a:r>
              <a:rPr lang="en-US" dirty="0" err="1" smtClean="0">
                <a:solidFill>
                  <a:srgbClr val="019EE3"/>
                </a:solidFill>
              </a:rPr>
              <a:t>szerződő</a:t>
            </a:r>
            <a:r>
              <a:rPr lang="en-US" dirty="0" smtClean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írásbeli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kérése</a:t>
            </a:r>
            <a:r>
              <a:rPr lang="en-US" dirty="0">
                <a:solidFill>
                  <a:srgbClr val="019EE3"/>
                </a:solidFill>
              </a:rPr>
              <a:t> a </a:t>
            </a:r>
            <a:r>
              <a:rPr lang="en-US" dirty="0" err="1">
                <a:solidFill>
                  <a:srgbClr val="019EE3"/>
                </a:solidFill>
              </a:rPr>
              <a:t>kötvény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örökítésére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vonatkozóan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hu-HU" dirty="0" smtClean="0">
                <a:solidFill>
                  <a:srgbClr val="019EE3"/>
                </a:solidFill>
              </a:rPr>
              <a:t>(</a:t>
            </a:r>
            <a:r>
              <a:rPr lang="en-US" dirty="0" err="1" smtClean="0">
                <a:solidFill>
                  <a:srgbClr val="019EE3"/>
                </a:solidFill>
              </a:rPr>
              <a:t>illetve</a:t>
            </a:r>
            <a:r>
              <a:rPr lang="en-US" dirty="0" smtClean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jogi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személy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esetén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aláírási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 smtClean="0">
                <a:solidFill>
                  <a:srgbClr val="019EE3"/>
                </a:solidFill>
              </a:rPr>
              <a:t>címpéldán</a:t>
            </a:r>
            <a:r>
              <a:rPr lang="hu-HU" dirty="0" smtClean="0">
                <a:solidFill>
                  <a:srgbClr val="019EE3"/>
                </a:solidFill>
              </a:rPr>
              <a:t>y)</a:t>
            </a:r>
            <a:r>
              <a:rPr lang="en-US" dirty="0" smtClean="0">
                <a:solidFill>
                  <a:srgbClr val="019EE3"/>
                </a:solidFill>
              </a:rPr>
              <a:t> </a:t>
            </a:r>
            <a:r>
              <a:rPr lang="en-US" dirty="0">
                <a:solidFill>
                  <a:srgbClr val="019EE3"/>
                </a:solidFill>
              </a:rPr>
              <a:t>	</a:t>
            </a:r>
          </a:p>
          <a:p>
            <a:endParaRPr lang="en-US" dirty="0">
              <a:solidFill>
                <a:srgbClr val="019EE3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5C3323B-55CE-0C45-9E6E-D3F2C513466D}"/>
              </a:ext>
            </a:extLst>
          </p:cNvPr>
          <p:cNvSpPr txBox="1">
            <a:spLocks/>
          </p:cNvSpPr>
          <p:nvPr/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b="1" kern="1200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99D95C-FBC4-A840-880A-A7DD86BB8C4E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79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5C0B-0E2F-2E41-8B64-F35753E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2" y="530476"/>
            <a:ext cx="9790471" cy="519778"/>
          </a:xfrm>
        </p:spPr>
        <p:txBody>
          <a:bodyPr/>
          <a:lstStyle/>
          <a:p>
            <a:pPr lvl="0"/>
            <a:r>
              <a:rPr lang="hu-HU" dirty="0" smtClean="0"/>
              <a:t>Mikor kerül sor az örökítésre?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EA839-D15B-8143-B7B5-02B59CA3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22" y="1700098"/>
            <a:ext cx="11491451" cy="465625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hu-HU" dirty="0" smtClean="0">
              <a:solidFill>
                <a:srgbClr val="019EE3"/>
              </a:solidFill>
            </a:endParaRPr>
          </a:p>
          <a:p>
            <a:r>
              <a:rPr lang="hu-HU" dirty="0" smtClean="0">
                <a:solidFill>
                  <a:srgbClr val="019EE3"/>
                </a:solidFill>
              </a:rPr>
              <a:t>Az utolsó dokumentum beérkezéséhez képest 10 munkanapon belül </a:t>
            </a:r>
          </a:p>
          <a:p>
            <a:endParaRPr lang="hu-HU" dirty="0" smtClean="0">
              <a:solidFill>
                <a:srgbClr val="019EE3"/>
              </a:solidFill>
            </a:endParaRPr>
          </a:p>
          <a:p>
            <a:r>
              <a:rPr lang="hu-HU" dirty="0" smtClean="0">
                <a:solidFill>
                  <a:srgbClr val="019EE3"/>
                </a:solidFill>
              </a:rPr>
              <a:t>Amennyiben az örökítési dokumentáció a szerződés megújítását megelőző 30 napon belül érkezik be Társaságunkhoz, a fenti 10 munkanapos határidő még 10 munkanappal meghosszabbodhat </a:t>
            </a:r>
          </a:p>
          <a:p>
            <a:endParaRPr lang="hu-HU" dirty="0" smtClean="0">
              <a:solidFill>
                <a:srgbClr val="019EE3"/>
              </a:solidFill>
            </a:endParaRPr>
          </a:p>
          <a:p>
            <a:endParaRPr lang="hu-HU" dirty="0">
              <a:solidFill>
                <a:srgbClr val="019EE3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5C3323B-55CE-0C45-9E6E-D3F2C513466D}"/>
              </a:ext>
            </a:extLst>
          </p:cNvPr>
          <p:cNvSpPr txBox="1">
            <a:spLocks/>
          </p:cNvSpPr>
          <p:nvPr/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b="1" kern="1200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99D95C-FBC4-A840-880A-A7DD86BB8C4E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02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5C0B-0E2F-2E41-8B64-F35753E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2" y="530476"/>
            <a:ext cx="9790471" cy="519778"/>
          </a:xfrm>
        </p:spPr>
        <p:txBody>
          <a:bodyPr/>
          <a:lstStyle/>
          <a:p>
            <a:pPr lvl="0"/>
            <a:r>
              <a:rPr lang="hu-HU" dirty="0" smtClean="0"/>
              <a:t>Értesítések és kizárások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EA839-D15B-8143-B7B5-02B59CA3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22" y="1700098"/>
            <a:ext cx="11491451" cy="465625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rgbClr val="019EE3"/>
              </a:solidFill>
            </a:endParaRPr>
          </a:p>
          <a:p>
            <a:r>
              <a:rPr lang="hu-HU" dirty="0">
                <a:solidFill>
                  <a:srgbClr val="019EE3"/>
                </a:solidFill>
              </a:rPr>
              <a:t>Örökítési igény beérkezése esetén </a:t>
            </a:r>
            <a:r>
              <a:rPr lang="hu-HU" dirty="0">
                <a:solidFill>
                  <a:srgbClr val="019EE3"/>
                </a:solidFill>
              </a:rPr>
              <a:t>az </a:t>
            </a:r>
            <a:r>
              <a:rPr lang="hu-HU" dirty="0">
                <a:solidFill>
                  <a:srgbClr val="019EE3"/>
                </a:solidFill>
              </a:rPr>
              <a:t>előző </a:t>
            </a:r>
            <a:r>
              <a:rPr lang="hu-HU" dirty="0">
                <a:solidFill>
                  <a:srgbClr val="019EE3"/>
                </a:solidFill>
              </a:rPr>
              <a:t>Alkuszt nem </a:t>
            </a:r>
            <a:r>
              <a:rPr lang="hu-HU" dirty="0" smtClean="0">
                <a:solidFill>
                  <a:srgbClr val="019EE3"/>
                </a:solidFill>
              </a:rPr>
              <a:t>értesítjük</a:t>
            </a:r>
          </a:p>
          <a:p>
            <a:endParaRPr lang="hu-HU" dirty="0">
              <a:solidFill>
                <a:srgbClr val="019EE3"/>
              </a:solidFill>
            </a:endParaRPr>
          </a:p>
          <a:p>
            <a:r>
              <a:rPr lang="hu-HU" dirty="0">
                <a:solidFill>
                  <a:srgbClr val="019EE3"/>
                </a:solidFill>
              </a:rPr>
              <a:t>Kizárólag </a:t>
            </a:r>
            <a:r>
              <a:rPr lang="hu-HU" dirty="0">
                <a:solidFill>
                  <a:srgbClr val="019EE3"/>
                </a:solidFill>
              </a:rPr>
              <a:t>olyan terméket lehet átörökíteni egyik közvetítőről a másik közvetítőre, amely értékesítésére élő együttműködési megállapodása van a </a:t>
            </a:r>
            <a:r>
              <a:rPr lang="hu-HU" dirty="0" smtClean="0">
                <a:solidFill>
                  <a:srgbClr val="019EE3"/>
                </a:solidFill>
              </a:rPr>
              <a:t>közvetítőnek </a:t>
            </a:r>
          </a:p>
          <a:p>
            <a:endParaRPr lang="hu-HU" dirty="0" smtClean="0">
              <a:solidFill>
                <a:srgbClr val="019EE3"/>
              </a:solidFill>
            </a:endParaRPr>
          </a:p>
          <a:p>
            <a:r>
              <a:rPr lang="hu-HU" dirty="0" smtClean="0">
                <a:solidFill>
                  <a:srgbClr val="019EE3"/>
                </a:solidFill>
              </a:rPr>
              <a:t>A sikeres örökítés végrehajtásáról nem küldünk értesítést</a:t>
            </a:r>
            <a:endParaRPr lang="hu-HU" dirty="0">
              <a:solidFill>
                <a:srgbClr val="019EE3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5C3323B-55CE-0C45-9E6E-D3F2C513466D}"/>
              </a:ext>
            </a:extLst>
          </p:cNvPr>
          <p:cNvSpPr txBox="1">
            <a:spLocks/>
          </p:cNvSpPr>
          <p:nvPr/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b="1" kern="1200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99D95C-FBC4-A840-880A-A7DD86BB8C4E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74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5C0B-0E2F-2E41-8B64-F35753E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2" y="1097254"/>
            <a:ext cx="9790471" cy="519778"/>
          </a:xfrm>
        </p:spPr>
        <p:txBody>
          <a:bodyPr/>
          <a:lstStyle/>
          <a:p>
            <a:pPr lvl="0"/>
            <a:r>
              <a:rPr lang="hu-HU" dirty="0" smtClean="0"/>
              <a:t>Érvényes megbízással, de az örökítés előtt hogyan lehet ügyet </a:t>
            </a:r>
            <a:r>
              <a:rPr lang="hu-HU" dirty="0"/>
              <a:t>intézni?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EA839-D15B-8143-B7B5-02B59CA3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22" y="1700098"/>
            <a:ext cx="11491451" cy="465625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rgbClr val="019EE3"/>
              </a:solidFill>
            </a:endParaRPr>
          </a:p>
          <a:p>
            <a:endParaRPr lang="hu-HU" dirty="0">
              <a:solidFill>
                <a:srgbClr val="019EE3"/>
              </a:solidFill>
            </a:endParaRPr>
          </a:p>
          <a:p>
            <a:r>
              <a:rPr lang="hu-HU" dirty="0">
                <a:solidFill>
                  <a:srgbClr val="019EE3"/>
                </a:solidFill>
              </a:rPr>
              <a:t>A </a:t>
            </a:r>
            <a:r>
              <a:rPr lang="hu-HU" dirty="0" smtClean="0">
                <a:solidFill>
                  <a:srgbClr val="019EE3"/>
                </a:solidFill>
              </a:rPr>
              <a:t>gyakorlatban az örökítés megtörténik néhány munkanapon belül. Ha szükséges ügyintézés lehetséges emailben, az alkuszi megbízás csatolásával</a:t>
            </a:r>
          </a:p>
          <a:p>
            <a:pPr marL="0" indent="0">
              <a:buNone/>
            </a:pPr>
            <a:endParaRPr lang="hu-HU" dirty="0" smtClean="0">
              <a:solidFill>
                <a:srgbClr val="019EE3"/>
              </a:solidFill>
            </a:endParaRPr>
          </a:p>
          <a:p>
            <a:r>
              <a:rPr lang="hu-HU" dirty="0" smtClean="0">
                <a:solidFill>
                  <a:srgbClr val="019EE3"/>
                </a:solidFill>
              </a:rPr>
              <a:t>A portálon a szerződés az új Alkusz számára csak az örökítés megtörténte után fog megjelenni</a:t>
            </a:r>
            <a:endParaRPr lang="hu-HU" dirty="0">
              <a:solidFill>
                <a:srgbClr val="019EE3"/>
              </a:solidFill>
            </a:endParaRPr>
          </a:p>
          <a:p>
            <a:endParaRPr lang="hu-HU" dirty="0">
              <a:solidFill>
                <a:srgbClr val="019EE3"/>
              </a:solidFill>
            </a:endParaRPr>
          </a:p>
          <a:p>
            <a:endParaRPr lang="en-US" dirty="0" err="1">
              <a:solidFill>
                <a:srgbClr val="019EE3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5C3323B-55CE-0C45-9E6E-D3F2C513466D}"/>
              </a:ext>
            </a:extLst>
          </p:cNvPr>
          <p:cNvSpPr txBox="1">
            <a:spLocks/>
          </p:cNvSpPr>
          <p:nvPr/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b="1" kern="1200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99D95C-FBC4-A840-880A-A7DD86BB8C4E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21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5C0B-0E2F-2E41-8B64-F35753E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2" y="1097254"/>
            <a:ext cx="9790471" cy="519778"/>
          </a:xfrm>
        </p:spPr>
        <p:txBody>
          <a:bodyPr/>
          <a:lstStyle/>
          <a:p>
            <a:pPr lvl="0"/>
            <a:r>
              <a:rPr lang="hu-HU" dirty="0"/>
              <a:t>Mikortól jogosult az új </a:t>
            </a:r>
            <a:r>
              <a:rPr lang="hu-HU" dirty="0" smtClean="0"/>
              <a:t>Alkusz </a:t>
            </a:r>
            <a:r>
              <a:rPr lang="hu-HU" dirty="0"/>
              <a:t>a </a:t>
            </a:r>
            <a:r>
              <a:rPr lang="hu-HU" dirty="0" smtClean="0"/>
              <a:t>jutalékra és milyen jutalékkulccsal?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EA839-D15B-8143-B7B5-02B59CA3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22" y="1700098"/>
            <a:ext cx="11491451" cy="465625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rgbClr val="019EE3"/>
              </a:solidFill>
            </a:endParaRPr>
          </a:p>
          <a:p>
            <a:endParaRPr lang="hu-HU" dirty="0">
              <a:solidFill>
                <a:srgbClr val="019EE3"/>
              </a:solidFill>
            </a:endParaRPr>
          </a:p>
          <a:p>
            <a:r>
              <a:rPr lang="hu-HU" dirty="0" smtClean="0">
                <a:solidFill>
                  <a:srgbClr val="019EE3"/>
                </a:solidFill>
              </a:rPr>
              <a:t>Az örökítést követően beérkezett díjak után már az új Alkusz jogosult a jutalékra</a:t>
            </a:r>
          </a:p>
          <a:p>
            <a:endParaRPr lang="hu-HU" dirty="0">
              <a:solidFill>
                <a:srgbClr val="019EE3"/>
              </a:solidFill>
            </a:endParaRPr>
          </a:p>
          <a:p>
            <a:r>
              <a:rPr lang="hu-HU" dirty="0" smtClean="0">
                <a:solidFill>
                  <a:srgbClr val="019EE3"/>
                </a:solidFill>
              </a:rPr>
              <a:t>A jutalékkulcs a </a:t>
            </a:r>
            <a:r>
              <a:rPr lang="en-US" dirty="0" err="1" smtClean="0">
                <a:solidFill>
                  <a:srgbClr val="019EE3"/>
                </a:solidFill>
              </a:rPr>
              <a:t>biztosítási</a:t>
            </a:r>
            <a:r>
              <a:rPr lang="en-US" dirty="0" smtClean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szerződés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évfordulójáig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 smtClean="0">
                <a:solidFill>
                  <a:srgbClr val="019EE3"/>
                </a:solidFill>
              </a:rPr>
              <a:t>azon</a:t>
            </a:r>
            <a:r>
              <a:rPr lang="en-US" dirty="0" smtClean="0">
                <a:solidFill>
                  <a:srgbClr val="019EE3"/>
                </a:solidFill>
              </a:rPr>
              <a:t> </a:t>
            </a:r>
            <a:r>
              <a:rPr lang="en-US" dirty="0">
                <a:solidFill>
                  <a:srgbClr val="019EE3"/>
                </a:solidFill>
              </a:rPr>
              <a:t>a </a:t>
            </a:r>
            <a:r>
              <a:rPr lang="en-US" dirty="0" err="1">
                <a:solidFill>
                  <a:srgbClr val="019EE3"/>
                </a:solidFill>
              </a:rPr>
              <a:t>szinten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marad</a:t>
            </a:r>
            <a:r>
              <a:rPr lang="en-US" dirty="0">
                <a:solidFill>
                  <a:srgbClr val="019EE3"/>
                </a:solidFill>
              </a:rPr>
              <a:t>, </a:t>
            </a:r>
            <a:r>
              <a:rPr lang="en-US" dirty="0" err="1">
                <a:solidFill>
                  <a:srgbClr val="019EE3"/>
                </a:solidFill>
              </a:rPr>
              <a:t>amilyen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mértékre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az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átadó</a:t>
            </a:r>
            <a:r>
              <a:rPr lang="en-US" dirty="0">
                <a:solidFill>
                  <a:srgbClr val="019EE3"/>
                </a:solidFill>
              </a:rPr>
              <a:t> </a:t>
            </a:r>
            <a:r>
              <a:rPr lang="en-US" dirty="0" err="1">
                <a:solidFill>
                  <a:srgbClr val="019EE3"/>
                </a:solidFill>
              </a:rPr>
              <a:t>biztosításközvetítő</a:t>
            </a:r>
            <a:r>
              <a:rPr lang="en-US" dirty="0">
                <a:solidFill>
                  <a:srgbClr val="019EE3"/>
                </a:solidFill>
              </a:rPr>
              <a:t> volt </a:t>
            </a:r>
            <a:r>
              <a:rPr lang="en-US" dirty="0" err="1" smtClean="0">
                <a:solidFill>
                  <a:srgbClr val="019EE3"/>
                </a:solidFill>
              </a:rPr>
              <a:t>jogosult</a:t>
            </a:r>
            <a:r>
              <a:rPr lang="hu-HU" dirty="0" smtClean="0">
                <a:solidFill>
                  <a:srgbClr val="019EE3"/>
                </a:solidFill>
              </a:rPr>
              <a:t>, az évfordulótól veszi fel az új biztosításközvetítő jutalékkulcsát. </a:t>
            </a:r>
            <a:r>
              <a:rPr lang="en-US" dirty="0" smtClean="0">
                <a:solidFill>
                  <a:srgbClr val="019EE3"/>
                </a:solidFill>
              </a:rPr>
              <a:t> </a:t>
            </a:r>
            <a:endParaRPr lang="en-US" dirty="0">
              <a:solidFill>
                <a:srgbClr val="019EE3"/>
              </a:solidFill>
            </a:endParaRPr>
          </a:p>
          <a:p>
            <a:endParaRPr lang="hu-HU" dirty="0">
              <a:solidFill>
                <a:srgbClr val="019EE3"/>
              </a:solidFill>
            </a:endParaRPr>
          </a:p>
          <a:p>
            <a:endParaRPr lang="en-US" dirty="0" err="1">
              <a:solidFill>
                <a:srgbClr val="019EE3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5C3323B-55CE-0C45-9E6E-D3F2C513466D}"/>
              </a:ext>
            </a:extLst>
          </p:cNvPr>
          <p:cNvSpPr txBox="1">
            <a:spLocks/>
          </p:cNvSpPr>
          <p:nvPr/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b="1" kern="1200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99D95C-FBC4-A840-880A-A7DD86BB8C4E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91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5C0B-0E2F-2E41-8B64-F35753E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2" y="739902"/>
            <a:ext cx="9790471" cy="519778"/>
          </a:xfrm>
        </p:spPr>
        <p:txBody>
          <a:bodyPr/>
          <a:lstStyle/>
          <a:p>
            <a:pPr lvl="0"/>
            <a:r>
              <a:rPr lang="hu-HU" dirty="0" smtClean="0"/>
              <a:t>Hová kell a szükséges dokumentációt küldeni?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EA839-D15B-8143-B7B5-02B59CA3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22" y="1700098"/>
            <a:ext cx="11491451" cy="465625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rgbClr val="019EE3"/>
              </a:solidFill>
            </a:endParaRPr>
          </a:p>
          <a:p>
            <a:endParaRPr lang="hu-HU" dirty="0">
              <a:solidFill>
                <a:srgbClr val="019EE3"/>
              </a:solidFill>
            </a:endParaRPr>
          </a:p>
          <a:p>
            <a:r>
              <a:rPr lang="hu-HU" dirty="0" smtClean="0">
                <a:solidFill>
                  <a:srgbClr val="019EE3"/>
                </a:solidFill>
              </a:rPr>
              <a:t>Az örökítési igényeket a jelzett dokumentációval a </a:t>
            </a:r>
            <a:r>
              <a:rPr lang="hu-HU" b="1" dirty="0" smtClean="0">
                <a:solidFill>
                  <a:srgbClr val="019EE3"/>
                </a:solidFill>
              </a:rPr>
              <a:t>salesadmin_biztosito@kh.hu </a:t>
            </a:r>
            <a:r>
              <a:rPr lang="hu-HU" dirty="0" smtClean="0">
                <a:solidFill>
                  <a:srgbClr val="019EE3"/>
                </a:solidFill>
              </a:rPr>
              <a:t>email címekre várjuk. </a:t>
            </a:r>
            <a:endParaRPr lang="en-US" dirty="0">
              <a:solidFill>
                <a:srgbClr val="019EE3"/>
              </a:solidFill>
            </a:endParaRPr>
          </a:p>
          <a:p>
            <a:endParaRPr lang="hu-HU" dirty="0">
              <a:solidFill>
                <a:srgbClr val="019EE3"/>
              </a:solidFill>
            </a:endParaRPr>
          </a:p>
          <a:p>
            <a:endParaRPr lang="en-US" dirty="0" err="1">
              <a:solidFill>
                <a:srgbClr val="019EE3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5C3323B-55CE-0C45-9E6E-D3F2C513466D}"/>
              </a:ext>
            </a:extLst>
          </p:cNvPr>
          <p:cNvSpPr txBox="1">
            <a:spLocks/>
          </p:cNvSpPr>
          <p:nvPr/>
        </p:nvSpPr>
        <p:spPr>
          <a:xfrm>
            <a:off x="77035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b="1" kern="1200">
                <a:solidFill>
                  <a:srgbClr val="019E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99D95C-FBC4-A840-880A-A7DD86BB8C4E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31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H_FFWD_prezi_template_final.pptx" id="{BD61A491-039E-48BB-90EB-4F46336409F8}" vid="{11C44876-E305-45CC-973E-D524715A05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03A04D2E845394099260E1085802DFC" ma:contentTypeVersion="12" ma:contentTypeDescription="Új dokumentum létrehozása." ma:contentTypeScope="" ma:versionID="2deaabb2df4006d1dc0160e14ab87b4a">
  <xsd:schema xmlns:xsd="http://www.w3.org/2001/XMLSchema" xmlns:xs="http://www.w3.org/2001/XMLSchema" xmlns:p="http://schemas.microsoft.com/office/2006/metadata/properties" xmlns:ns2="a73f810e-c14a-4108-ba83-b3fdeabab93a" xmlns:ns3="b2faa1a3-3b63-4371-90b1-a73fad919b56" targetNamespace="http://schemas.microsoft.com/office/2006/metadata/properties" ma:root="true" ma:fieldsID="a9e641f54ef1b2359420c875dc429f73" ns2:_="" ns3:_="">
    <xsd:import namespace="a73f810e-c14a-4108-ba83-b3fdeabab93a"/>
    <xsd:import namespace="b2faa1a3-3b63-4371-90b1-a73fad919b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f810e-c14a-4108-ba83-b3fdeabab9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aa1a3-3b63-4371-90b1-a73fad919b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934CD4-022D-4F79-9963-36B439C18425}"/>
</file>

<file path=customXml/itemProps2.xml><?xml version="1.0" encoding="utf-8"?>
<ds:datastoreItem xmlns:ds="http://schemas.openxmlformats.org/officeDocument/2006/customXml" ds:itemID="{2DD0C930-1AD6-478E-908F-CECA355F01E6}"/>
</file>

<file path=customXml/itemProps3.xml><?xml version="1.0" encoding="utf-8"?>
<ds:datastoreItem xmlns:ds="http://schemas.openxmlformats.org/officeDocument/2006/customXml" ds:itemID="{7333706D-64C1-4119-8A78-45D97A03AEAA}"/>
</file>

<file path=docProps/app.xml><?xml version="1.0" encoding="utf-8"?>
<Properties xmlns="http://schemas.openxmlformats.org/officeDocument/2006/extended-properties" xmlns:vt="http://schemas.openxmlformats.org/officeDocument/2006/docPropsVTypes">
  <Template>KH_template1_complete</Template>
  <TotalTime>35042</TotalTime>
  <Words>255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Office-téma</vt:lpstr>
      <vt:lpstr>K&amp;H Örökítési tudnivalók</vt:lpstr>
      <vt:lpstr>Milyen dokumentumok szükségesek az örökítéshez?</vt:lpstr>
      <vt:lpstr>Mikor kerül sor az örökítésre?</vt:lpstr>
      <vt:lpstr>Értesítések és kizárások</vt:lpstr>
      <vt:lpstr>Érvényes megbízással, de az örökítés előtt hogyan lehet ügyet intézni? </vt:lpstr>
      <vt:lpstr>Mikortól jogosult az új Alkusz a jutalékra és milyen jutalékkulccsal? </vt:lpstr>
      <vt:lpstr>Hová kell a szükséges dokumentációt küldeni? </vt:lpstr>
    </vt:vector>
  </TitlesOfParts>
  <Company>KH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 Insurance</dc:title>
  <dc:creator>ATTILA KASZAB</dc:creator>
  <cp:lastModifiedBy>SÁNDOR JÁVORSZKY</cp:lastModifiedBy>
  <cp:revision>203</cp:revision>
  <dcterms:created xsi:type="dcterms:W3CDTF">2020-08-06T12:48:24Z</dcterms:created>
  <dcterms:modified xsi:type="dcterms:W3CDTF">2021-04-28T14:40:28Z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598e80-c4b0-45ea-92db-0f710f24d13e_Enabled">
    <vt:lpwstr>true</vt:lpwstr>
  </property>
  <property fmtid="{D5CDD505-2E9C-101B-9397-08002B2CF9AE}" pid="3" name="MSIP_Label_31598e80-c4b0-45ea-92db-0f710f24d13e_SetDate">
    <vt:lpwstr>2021-04-28T14:40:28Z</vt:lpwstr>
  </property>
  <property fmtid="{D5CDD505-2E9C-101B-9397-08002B2CF9AE}" pid="4" name="MSIP_Label_31598e80-c4b0-45ea-92db-0f710f24d13e_Method">
    <vt:lpwstr>Privileged</vt:lpwstr>
  </property>
  <property fmtid="{D5CDD505-2E9C-101B-9397-08002B2CF9AE}" pid="5" name="MSIP_Label_31598e80-c4b0-45ea-92db-0f710f24d13e_Name">
    <vt:lpwstr>31598e80-c4b0-45ea-92db-0f710f24d13e</vt:lpwstr>
  </property>
  <property fmtid="{D5CDD505-2E9C-101B-9397-08002B2CF9AE}" pid="6" name="MSIP_Label_31598e80-c4b0-45ea-92db-0f710f24d13e_SiteId">
    <vt:lpwstr>64af2aee-7d6c-49ac-a409-192d3fee73b8</vt:lpwstr>
  </property>
  <property fmtid="{D5CDD505-2E9C-101B-9397-08002B2CF9AE}" pid="7" name="MSIP_Label_31598e80-c4b0-45ea-92db-0f710f24d13e_ActionId">
    <vt:lpwstr>3b81333a-2a0e-4489-9adb-f7e531c21a53</vt:lpwstr>
  </property>
  <property fmtid="{D5CDD505-2E9C-101B-9397-08002B2CF9AE}" pid="8" name="MSIP_Label_31598e80-c4b0-45ea-92db-0f710f24d13e_ContentBits">
    <vt:lpwstr>1</vt:lpwstr>
  </property>
  <property fmtid="{D5CDD505-2E9C-101B-9397-08002B2CF9AE}" pid="9" name="ContentTypeId">
    <vt:lpwstr>0x010100803A04D2E845394099260E1085802DFC</vt:lpwstr>
  </property>
</Properties>
</file>